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3"/>
    <p:sldId id="257" r:id="rId4"/>
    <p:sldId id="285" r:id="rId5"/>
    <p:sldId id="259" r:id="rId6"/>
    <p:sldId id="260" r:id="rId7"/>
    <p:sldId id="321" r:id="rId8"/>
    <p:sldId id="258" r:id="rId9"/>
    <p:sldId id="261" r:id="rId10"/>
    <p:sldId id="287" r:id="rId11"/>
    <p:sldId id="277" r:id="rId12"/>
    <p:sldId id="278" r:id="rId13"/>
    <p:sldId id="276" r:id="rId14"/>
    <p:sldId id="286" r:id="rId15"/>
    <p:sldId id="279" r:id="rId16"/>
    <p:sldId id="322" r:id="rId17"/>
    <p:sldId id="284" r:id="rId18"/>
    <p:sldId id="280" r:id="rId19"/>
    <p:sldId id="288" r:id="rId20"/>
    <p:sldId id="281" r:id="rId21"/>
    <p:sldId id="282" r:id="rId22"/>
    <p:sldId id="289" r:id="rId23"/>
    <p:sldId id="264" r:id="rId24"/>
    <p:sldId id="265" r:id="rId25"/>
    <p:sldId id="266" r:id="rId26"/>
    <p:sldId id="268" r:id="rId27"/>
    <p:sldId id="271" r:id="rId28"/>
    <p:sldId id="290" r:id="rId29"/>
    <p:sldId id="274" r:id="rId30"/>
    <p:sldId id="291" r:id="rId31"/>
    <p:sldId id="292" r:id="rId32"/>
    <p:sldId id="293" r:id="rId33"/>
    <p:sldId id="295" r:id="rId34"/>
    <p:sldId id="318" r:id="rId35"/>
    <p:sldId id="320" r:id="rId36"/>
    <p:sldId id="317" r:id="rId37"/>
    <p:sldId id="319" r:id="rId38"/>
    <p:sldId id="314" r:id="rId39"/>
    <p:sldId id="315" r:id="rId40"/>
    <p:sldId id="316" r:id="rId41"/>
    <p:sldId id="313" r:id="rId42"/>
    <p:sldId id="357" r:id="rId43"/>
    <p:sldId id="356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90" r:id="rId52"/>
    <p:sldId id="391" r:id="rId53"/>
    <p:sldId id="392" r:id="rId54"/>
    <p:sldId id="393" r:id="rId55"/>
    <p:sldId id="394" r:id="rId56"/>
    <p:sldId id="359" r:id="rId57"/>
    <p:sldId id="363" r:id="rId58"/>
    <p:sldId id="364" r:id="rId59"/>
    <p:sldId id="360" r:id="rId60"/>
    <p:sldId id="361" r:id="rId61"/>
    <p:sldId id="362" r:id="rId6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commentAuthors" Target="commentAuthors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handoutMaster" Target="handoutMasters/handoutMaster1.xml"/><Relationship Id="rId63" Type="http://schemas.openxmlformats.org/officeDocument/2006/relationships/notesMaster" Target="notesMasters/notesMaster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 C++ </a:t>
            </a:r>
            <a:r>
              <a:rPr lang="zh-CN" altLang="en-US"/>
              <a:t>流体仿真实战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往期录播：https://www.bilibili.com/video/BV16b4y1E74f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  <a:p>
            <a:endParaRPr lang="en-US"/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3625" cy="262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409575"/>
            <a:ext cx="30289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对流部分：计算对流后位置（</a:t>
            </a:r>
            <a:r>
              <a:rPr lang="en-US" altLang="zh-CN">
                <a:sym typeface="+mn-ea"/>
              </a:rPr>
              <a:t>RK3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205230"/>
            <a:ext cx="11507470" cy="1677670"/>
          </a:xfrm>
        </p:spPr>
        <p:txBody>
          <a:bodyPr>
            <a:normAutofit lnSpcReduction="20000"/>
          </a:bodyPr>
          <a:p>
            <a:r>
              <a:rPr lang="zh-CN" altLang="en-US"/>
              <a:t>这里参考的是</a:t>
            </a:r>
            <a:r>
              <a:rPr lang="en-US" altLang="zh-CN"/>
              <a:t> Taichi </a:t>
            </a:r>
            <a:r>
              <a:rPr lang="zh-CN" altLang="en-US"/>
              <a:t>官方案例中的</a:t>
            </a:r>
            <a:r>
              <a:rPr lang="en-US" altLang="zh-CN"/>
              <a:t> stable_fluid.py </a:t>
            </a:r>
            <a:r>
              <a:rPr lang="zh-CN" altLang="en-US"/>
              <a:t>代码（二维定常流仿真），主要由</a:t>
            </a:r>
            <a:r>
              <a:rPr lang="en-US" altLang="zh-CN"/>
              <a:t> k-ye </a:t>
            </a:r>
            <a:r>
              <a:rPr lang="zh-CN" altLang="en-US"/>
              <a:t>编写，我学习</a:t>
            </a:r>
            <a:r>
              <a:rPr lang="en-US" altLang="zh-CN"/>
              <a:t> GAMES201 </a:t>
            </a:r>
            <a:r>
              <a:rPr lang="zh-CN" altLang="en-US"/>
              <a:t>后贡献了支持</a:t>
            </a:r>
            <a:r>
              <a:rPr lang="en-US" altLang="zh-CN"/>
              <a:t> RK2 </a:t>
            </a:r>
            <a:r>
              <a:rPr lang="zh-CN" altLang="en-US"/>
              <a:t>和</a:t>
            </a:r>
            <a:r>
              <a:rPr lang="en-US" altLang="zh-CN"/>
              <a:t> RK3 </a:t>
            </a:r>
            <a:r>
              <a:rPr lang="zh-CN" altLang="en-US"/>
              <a:t>的版本。这里我们用高效的</a:t>
            </a:r>
            <a:r>
              <a:rPr lang="en-US" altLang="zh-CN"/>
              <a:t> CUDA </a:t>
            </a:r>
            <a:r>
              <a:rPr lang="zh-CN" altLang="en-US"/>
              <a:t>纹理对象在</a:t>
            </a:r>
            <a:r>
              <a:rPr lang="en-US" altLang="zh-CN"/>
              <a:t> C++ </a:t>
            </a:r>
            <a:r>
              <a:rPr lang="zh-CN" altLang="en-US"/>
              <a:t>中重新实现了一遍，利用了硬件的三线性插值实现半拉格朗日（</a:t>
            </a:r>
            <a:r>
              <a:rPr lang="en-US" altLang="zh-CN"/>
              <a:t>semi-lagrangian</a:t>
            </a:r>
            <a:r>
              <a:rPr lang="zh-CN" altLang="en-US"/>
              <a:t>）对流。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55570"/>
            <a:ext cx="1219136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对流部分：根据对流后位置重新采样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3568700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k-ye </a:t>
            </a:r>
            <a:r>
              <a:rPr lang="zh-CN" altLang="en-US"/>
              <a:t>思路不同的是我先在刚刚的</a:t>
            </a:r>
            <a:r>
              <a:rPr lang="en-US" altLang="zh-CN"/>
              <a:t> advect_kernel </a:t>
            </a:r>
            <a:r>
              <a:rPr lang="zh-CN" altLang="en-US"/>
              <a:t>算出对流后要采样的位置（</a:t>
            </a:r>
            <a:r>
              <a:rPr lang="en-US" altLang="zh-CN"/>
              <a:t>loc</a:t>
            </a:r>
            <a:r>
              <a:rPr lang="zh-CN" altLang="en-US"/>
              <a:t>），然后再对</a:t>
            </a:r>
            <a:r>
              <a:rPr lang="en-US" altLang="zh-CN"/>
              <a:t> vel </a:t>
            </a:r>
            <a:r>
              <a:rPr lang="zh-CN" altLang="en-US"/>
              <a:t>和</a:t>
            </a:r>
            <a:r>
              <a:rPr lang="en-US" altLang="zh-CN"/>
              <a:t> clr </a:t>
            </a:r>
            <a:r>
              <a:rPr lang="zh-CN" altLang="en-US"/>
              <a:t>根据刚刚算得的</a:t>
            </a:r>
            <a:r>
              <a:rPr lang="en-US" altLang="zh-CN"/>
              <a:t> loc </a:t>
            </a:r>
            <a:r>
              <a:rPr lang="zh-CN" altLang="en-US"/>
              <a:t>移动位置。这样</a:t>
            </a:r>
            <a:r>
              <a:rPr lang="en-US" altLang="zh-CN"/>
              <a:t> RK3 </a:t>
            </a:r>
            <a:r>
              <a:rPr lang="zh-CN" altLang="en-US"/>
              <a:t>的对流只需要算一遍，避免重复对每个场都做一次对流的开销。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5191125"/>
            <a:ext cx="1220978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对流部分：最终实现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95" y="1331595"/>
            <a:ext cx="11924030" cy="2814320"/>
          </a:xfrm>
        </p:spPr>
        <p:txBody>
          <a:bodyPr>
            <a:normAutofit/>
          </a:bodyPr>
          <a:p>
            <a:r>
              <a:rPr lang="zh-CN" altLang="en-US"/>
              <a:t>然后，在</a:t>
            </a:r>
            <a:r>
              <a:rPr lang="en-US" altLang="zh-CN"/>
              <a:t> SmokeSim::advection </a:t>
            </a:r>
            <a:r>
              <a:rPr lang="zh-CN" altLang="en-US"/>
              <a:t>中调用</a:t>
            </a:r>
            <a:r>
              <a:rPr lang="en-US" altLang="zh-CN"/>
              <a:t> advect_kernel </a:t>
            </a:r>
            <a:r>
              <a:rPr lang="zh-CN" altLang="en-US"/>
              <a:t>和</a:t>
            </a:r>
            <a:r>
              <a:rPr lang="en-US" altLang="zh-CN"/>
              <a:t> resample_kernel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首先通过</a:t>
            </a:r>
            <a:r>
              <a:rPr lang="en-US" altLang="zh-CN"/>
              <a:t> advect_kernel </a:t>
            </a:r>
            <a:r>
              <a:rPr lang="zh-CN" altLang="en-US"/>
              <a:t>算出对流</a:t>
            </a:r>
            <a:r>
              <a:rPr lang="zh-CN" altLang="en-US">
                <a:sym typeface="+mn-ea"/>
              </a:rPr>
              <a:t>后要采样的位置，写入到</a:t>
            </a:r>
            <a:r>
              <a:rPr lang="en-US" altLang="zh-CN">
                <a:sym typeface="+mn-ea"/>
              </a:rPr>
              <a:t> loc</a:t>
            </a:r>
            <a:r>
              <a:rPr lang="zh-CN" altLang="en-US">
                <a:sym typeface="+mn-ea"/>
              </a:rPr>
              <a:t>。然后再对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分别从</a:t>
            </a:r>
            <a:r>
              <a:rPr lang="en-US" altLang="zh-CN">
                <a:sym typeface="+mn-ea"/>
              </a:rPr>
              <a:t> loc </a:t>
            </a:r>
            <a:r>
              <a:rPr lang="zh-CN" altLang="en-US">
                <a:sym typeface="+mn-ea"/>
              </a:rPr>
              <a:t>算出的位置重新采样。核函数的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通过上整除技巧保证每个元素都能访问到，</a:t>
            </a:r>
            <a:r>
              <a:rPr lang="en-US" altLang="zh-CN">
                <a:sym typeface="+mn-ea"/>
              </a:rPr>
              <a:t>blockDim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8x8x8=512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如果在</a:t>
            </a:r>
            <a:r>
              <a:rPr lang="en-US" altLang="zh-CN">
                <a:sym typeface="+mn-ea"/>
              </a:rPr>
              <a:t> resample_kernel </a:t>
            </a:r>
            <a:r>
              <a:rPr lang="zh-CN" altLang="en-US">
                <a:sym typeface="+mn-ea"/>
              </a:rPr>
              <a:t>需要读取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，然后再写入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，并且读写是不同的坐标位置。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使用了双缓冲，写入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的同时读取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没有冲突，写入完毕后对调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231640"/>
            <a:ext cx="1219708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我们要模拟的流体是不可压缩的，因此有着无散度的特点：</a:t>
            </a:r>
            <a:r>
              <a:rPr lang="en-US" altLang="zh-CN"/>
              <a:t>div v = 0</a:t>
            </a:r>
            <a:endParaRPr lang="en-US" altLang="zh-CN"/>
          </a:p>
          <a:p>
            <a:r>
              <a:rPr lang="zh-CN" altLang="en-US"/>
              <a:t>上式对时间求导，即</a:t>
            </a:r>
            <a:r>
              <a:rPr lang="en-US" altLang="zh-CN"/>
              <a:t> d(div v)/dt = div dv/dt = 0</a:t>
            </a:r>
            <a:r>
              <a:rPr lang="zh-CN" altLang="en-US"/>
              <a:t>；带入</a:t>
            </a:r>
            <a:r>
              <a:rPr lang="en-US" altLang="zh-CN"/>
              <a:t> dv/dt = -p </a:t>
            </a:r>
            <a:r>
              <a:rPr lang="zh-CN" altLang="en-US"/>
              <a:t>得</a:t>
            </a:r>
            <a:r>
              <a:rPr lang="en-US" altLang="zh-CN"/>
              <a:t> div grad p =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因此为了模拟不可压缩流我们要求保证</a:t>
            </a:r>
            <a:r>
              <a:rPr lang="en-US" altLang="zh-CN"/>
              <a:t> p </a:t>
            </a:r>
            <a:r>
              <a:rPr lang="zh-CN" altLang="en-US"/>
              <a:t>满足</a:t>
            </a:r>
            <a:r>
              <a:rPr lang="en-US" altLang="zh-CN"/>
              <a:t> div grad p = 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不妨假设现在</a:t>
            </a:r>
            <a:r>
              <a:rPr lang="en-US" altLang="zh-CN"/>
              <a:t> div v ≠ 0</a:t>
            </a:r>
            <a:r>
              <a:rPr lang="zh-CN" altLang="en-US"/>
              <a:t>，然后想办法如何通过修正压强来消除他，即让</a:t>
            </a:r>
            <a:r>
              <a:rPr lang="en-US" altLang="zh-CN"/>
              <a:t> div grad p = -div v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因此为了模拟不可压缩流我们要求解压强的泊松方程！泊松方程的右边就是负的速度散度。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求速度的散度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041400"/>
            <a:ext cx="10790555" cy="2450465"/>
          </a:xfrm>
        </p:spPr>
        <p:txBody>
          <a:bodyPr/>
          <a:p>
            <a:r>
              <a:rPr lang="zh-CN" altLang="en-US"/>
              <a:t>第一步，如何求出速度场的散度呢？首先速度是一个矢量场，为了</a:t>
            </a:r>
            <a:r>
              <a:rPr lang="en-US" altLang="zh-CN"/>
              <a:t> CUDA </a:t>
            </a:r>
            <a:r>
              <a:rPr lang="zh-CN" altLang="en-US"/>
              <a:t>对齐方便我们用了</a:t>
            </a:r>
            <a:r>
              <a:rPr lang="en-US" altLang="zh-CN"/>
              <a:t> float4 </a:t>
            </a:r>
            <a:r>
              <a:rPr lang="zh-CN" altLang="en-US"/>
              <a:t>表示三维矢量，因此速度场在</a:t>
            </a:r>
            <a:r>
              <a:rPr lang="en-US" altLang="zh-CN"/>
              <a:t> CUDA </a:t>
            </a:r>
            <a:r>
              <a:rPr lang="zh-CN" altLang="en-US"/>
              <a:t>看来就是一个元素类型为</a:t>
            </a:r>
            <a:r>
              <a:rPr lang="en-US" altLang="zh-CN"/>
              <a:t> float4 </a:t>
            </a:r>
            <a:r>
              <a:rPr lang="zh-CN" altLang="en-US"/>
              <a:t>的三维数组。其散度则是一个标量场，用元素类型为</a:t>
            </a:r>
            <a:r>
              <a:rPr lang="en-US" altLang="zh-CN"/>
              <a:t> float </a:t>
            </a:r>
            <a:r>
              <a:rPr lang="zh-CN" altLang="en-US"/>
              <a:t>的三维数组来表示。</a:t>
            </a:r>
            <a:endParaRPr lang="zh-CN" altLang="en-US"/>
          </a:p>
          <a:p>
            <a:r>
              <a:rPr lang="zh-CN" altLang="en-US"/>
              <a:t>定义求散度的核函数，首先读取速度场周围六个元素的值，然后上下做差得到散度。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49955"/>
            <a:ext cx="121920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</a:t>
            </a:r>
            <a:r>
              <a:rPr lang="en-US" altLang="zh-CN"/>
              <a:t>jacobi</a:t>
            </a:r>
            <a:r>
              <a:rPr lang="zh-CN" altLang="en-US"/>
              <a:t>迭代求解压强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19951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0795" y="3964305"/>
            <a:ext cx="12202795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速度减去压强的梯度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34759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30270"/>
            <a:ext cx="121920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投影部分：初步</a:t>
            </a:r>
            <a:r>
              <a:rPr lang="zh-CN"/>
              <a:t>实现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3109595"/>
          </a:xfrm>
        </p:spPr>
        <p:txBody>
          <a:bodyPr/>
          <a:p>
            <a:r>
              <a:rPr lang="zh-CN" altLang="en-US"/>
              <a:t>现在调用这些内核，让</a:t>
            </a:r>
            <a:r>
              <a:rPr lang="en-US" altLang="zh-CN"/>
              <a:t>jacobi</a:t>
            </a:r>
            <a:r>
              <a:rPr lang="zh-CN" altLang="en-US"/>
              <a:t>迭代</a:t>
            </a:r>
            <a:r>
              <a:rPr lang="en-US" altLang="zh-CN"/>
              <a:t>400</a:t>
            </a:r>
            <a:r>
              <a:rPr lang="zh-CN" altLang="en-US"/>
              <a:t>次，看看效果。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jacobi</a:t>
            </a:r>
            <a:r>
              <a:rPr lang="zh-CN" altLang="en-US"/>
              <a:t>迭代因为需要写入</a:t>
            </a:r>
            <a:r>
              <a:rPr lang="en-US" altLang="zh-CN"/>
              <a:t> pre </a:t>
            </a:r>
            <a:r>
              <a:rPr lang="zh-CN" altLang="en-US"/>
              <a:t>的同时读取</a:t>
            </a:r>
            <a:r>
              <a:rPr lang="en-US" altLang="zh-CN"/>
              <a:t> pre</a:t>
            </a:r>
            <a:r>
              <a:rPr lang="zh-CN" altLang="en-US"/>
              <a:t>，所以也要用双缓冲。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5118735"/>
            <a:ext cx="12192000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投影部分：计算未消除的散度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058285"/>
            <a:ext cx="12192000" cy="27997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35" y="1831975"/>
            <a:ext cx="12192635" cy="2226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1260" y="130810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为了评估效果的好坏，额外加一个计算散度方差的核函数，看看是不是无散度（不可压缩流）了。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多重网格法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投影部分：多重网格实现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2820" y="123825"/>
            <a:ext cx="8448040" cy="17576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3675" y="1959610"/>
            <a:ext cx="9699625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投影部分：红黑高斯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20140" y="3474085"/>
            <a:ext cx="957072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投影部分：计算残差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05" y="3794760"/>
            <a:ext cx="1208659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投影部分：缩小一倍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" y="3002915"/>
            <a:ext cx="1201166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投影部分：清零数组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6301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0320" y="4237355"/>
            <a:ext cx="1221232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扩大一倍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420620"/>
            <a:ext cx="12191365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创建与导出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主函数：创建场景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67430" y="-4445"/>
            <a:ext cx="8624570" cy="686244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2839720" cy="4351655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：调用</a:t>
            </a:r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254760"/>
            <a:ext cx="11066145" cy="144399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98750"/>
            <a:ext cx="121913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纹理对象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：分离实现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281940" y="1254760"/>
            <a:ext cx="4017010" cy="4907280"/>
          </a:xfrm>
        </p:spPr>
        <p:txBody>
          <a:bodyPr/>
          <a:p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8315" y="190500"/>
            <a:ext cx="7893685" cy="66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162675"/>
            <a:ext cx="37147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</a:t>
            </a:r>
            <a:r>
              <a:rPr lang="zh-CN" altLang="en-US"/>
              <a:t>：使用</a:t>
            </a:r>
            <a:r>
              <a:rPr lang="en-US" altLang="zh-CN"/>
              <a:t> CUDA </a:t>
            </a:r>
            <a:r>
              <a:rPr lang="zh-CN" altLang="en-US"/>
              <a:t>编译器，链接</a:t>
            </a:r>
            <a:r>
              <a:rPr lang="en-US" altLang="zh-CN"/>
              <a:t> OpenVDB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41730"/>
            <a:ext cx="10980420" cy="2299335"/>
          </a:xfrm>
        </p:spPr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35480" y="3440430"/>
            <a:ext cx="794004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Blender </a:t>
            </a:r>
            <a:r>
              <a:rPr lang="zh-CN" altLang="en-US"/>
              <a:t>中查看导出的</a:t>
            </a:r>
            <a:r>
              <a:rPr lang="zh-CN"/>
              <a:t>结果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1540" y="1116330"/>
            <a:ext cx="1040892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边界条件：初始化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10754995" cy="4351655"/>
          </a:xfrm>
        </p:spPr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1290" y="3806190"/>
            <a:ext cx="1158748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边界条件：</a:t>
            </a:r>
            <a:r>
              <a:rPr lang="zh-CN" altLang="en-US"/>
              <a:t>添加判断边界的版本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765300"/>
            <a:ext cx="1125156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边界条件：仅在第一层额外判断边界条件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674495"/>
            <a:ext cx="1160081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进一步改进</a:t>
            </a:r>
            <a:r>
              <a:rPr lang="en-US" altLang="zh-CN"/>
              <a:t> VDB </a:t>
            </a:r>
            <a:r>
              <a:rPr lang="zh-CN" altLang="en-US"/>
              <a:t>导出：支持导出多个网格，并指定名称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043430"/>
            <a:ext cx="85248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P-IMPL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4115"/>
            <a:ext cx="11445240" cy="568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90" y="1584325"/>
            <a:ext cx="6029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825625"/>
            <a:ext cx="10005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多维数组：封装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6360" y="1629410"/>
            <a:ext cx="4933315" cy="4852035"/>
          </a:xfrm>
        </p:spPr>
        <p:txBody>
          <a:bodyPr>
            <a:normAutofit lnSpcReduction="10000"/>
          </a:bodyPr>
          <a:p>
            <a:r>
              <a:rPr lang="en-US"/>
              <a:t>cudaMalloc3DArray </a:t>
            </a:r>
            <a:r>
              <a:rPr lang="zh-CN" altLang="en-US"/>
              <a:t>用于分配一个三维数组。各维度上的大小通过</a:t>
            </a:r>
            <a:r>
              <a:rPr lang="en-US" altLang="zh-CN"/>
              <a:t> cudaExtent </a:t>
            </a:r>
            <a:r>
              <a:rPr lang="zh-CN" altLang="en-US"/>
              <a:t>指定，方便起见我们的</a:t>
            </a:r>
            <a:r>
              <a:rPr lang="en-US" altLang="zh-CN"/>
              <a:t> C++ </a:t>
            </a:r>
            <a:r>
              <a:rPr lang="zh-CN" altLang="en-US"/>
              <a:t>封装类用了</a:t>
            </a:r>
            <a:r>
              <a:rPr lang="en-US" altLang="zh-CN"/>
              <a:t> uint3 </a:t>
            </a:r>
            <a:r>
              <a:rPr lang="zh-CN" altLang="en-US"/>
              <a:t>表示大小。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的多维数组有特殊的数据排布来保障访存的高效，和我们</a:t>
            </a:r>
            <a:r>
              <a:rPr lang="en-US" altLang="zh-CN"/>
              <a:t> CPU </a:t>
            </a:r>
            <a:r>
              <a:rPr lang="zh-CN" altLang="en-US"/>
              <a:t>那样简单地行主序或列</a:t>
            </a:r>
            <a:r>
              <a:rPr lang="zh-CN" altLang="en-US">
                <a:sym typeface="+mn-ea"/>
              </a:rPr>
              <a:t>主序</a:t>
            </a:r>
            <a:r>
              <a:rPr lang="zh-CN">
                <a:sym typeface="+mn-ea"/>
              </a:rPr>
              <a:t>（如</a:t>
            </a:r>
            <a:r>
              <a:rPr lang="en-US" altLang="zh-CN">
                <a:sym typeface="+mn-ea"/>
              </a:rPr>
              <a:t> a[</a:t>
            </a:r>
            <a:r>
              <a:rPr lang="en-US" altLang="zh-CN"/>
              <a:t>x + nx * y]</a:t>
            </a:r>
            <a:r>
              <a:rPr lang="zh-CN" altLang="en-US"/>
              <a:t>）的多维数组不一样。</a:t>
            </a:r>
            <a:endParaRPr lang="zh-CN" altLang="en-US"/>
          </a:p>
          <a:p>
            <a:r>
              <a:rPr lang="zh-CN" altLang="en-US"/>
              <a:t>随后可用</a:t>
            </a:r>
            <a:r>
              <a:rPr lang="en-US" altLang="zh-CN"/>
              <a:t> cudaMemcpy3D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的三维数组和</a:t>
            </a:r>
            <a:r>
              <a:rPr lang="en-US" altLang="zh-CN"/>
              <a:t> CPU </a:t>
            </a:r>
            <a:r>
              <a:rPr lang="zh-CN" altLang="en-US"/>
              <a:t>的三维数组之间拷贝数据。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03495" y="-6985"/>
            <a:ext cx="708850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渲染结果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061720"/>
            <a:ext cx="10500360" cy="5796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改进边界条件：外</a:t>
            </a:r>
            <a:r>
              <a:rPr lang="zh-CN" altLang="en-US">
                <a:sym typeface="+mn-ea"/>
              </a:rPr>
              <a:t>部</a:t>
            </a:r>
            <a:r>
              <a:rPr lang="zh-CN" altLang="en-US"/>
              <a:t>边界流出而不是反弹，内部边界可以流出速度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9695" y="1833880"/>
            <a:ext cx="3202305" cy="50241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78480"/>
            <a:ext cx="8989695" cy="24587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中调整一下材质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2230" y="1825625"/>
            <a:ext cx="6605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中调整一下材质</a:t>
            </a:r>
            <a:endParaRPr lang="zh-CN" altLang="en-US"/>
          </a:p>
        </p:txBody>
      </p:sp>
      <p:pic>
        <p:nvPicPr>
          <p:cNvPr id="4" name="Content Placeholder 3" descr="finalsmoke2untit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70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改进对流：让烟雾随时间逐渐褪色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2458720"/>
            <a:ext cx="11276330" cy="208851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" y="5041265"/>
            <a:ext cx="12204700" cy="181673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改进对流：让烟雾随时间逐渐褪色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8385" y="1612900"/>
            <a:ext cx="7173595" cy="47777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改进褪色：不是褪色</a:t>
            </a:r>
            <a:r>
              <a:rPr lang="en-US" altLang="zh-CN"/>
              <a:t>density</a:t>
            </a:r>
            <a:r>
              <a:rPr lang="zh-CN" altLang="en-US"/>
              <a:t>，而是褪色</a:t>
            </a:r>
            <a:r>
              <a:rPr lang="en-US" altLang="zh-CN"/>
              <a:t>temperature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30" y="1422400"/>
            <a:ext cx="11941175" cy="1611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114675"/>
            <a:ext cx="10287000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改进褪色：不是褪色</a:t>
            </a:r>
            <a:r>
              <a:rPr lang="en-US" altLang="zh-CN">
                <a:sym typeface="+mn-ea"/>
              </a:rPr>
              <a:t>density</a:t>
            </a:r>
            <a:r>
              <a:rPr lang="zh-CN" altLang="en-US">
                <a:sym typeface="+mn-ea"/>
              </a:rPr>
              <a:t>，而是褪色</a:t>
            </a:r>
            <a:r>
              <a:rPr lang="en-US" altLang="zh-CN">
                <a:sym typeface="+mn-ea"/>
              </a:rPr>
              <a:t>temperature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0725" y="1146810"/>
            <a:ext cx="5121275" cy="571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10" y="1342390"/>
            <a:ext cx="3153410" cy="554418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改进褪色：不是单纯地乘以</a:t>
            </a:r>
            <a:r>
              <a:rPr lang="en-US" altLang="zh-CN"/>
              <a:t>decayRate</a:t>
            </a:r>
            <a:r>
              <a:rPr lang="zh-CN" altLang="en-US"/>
              <a:t>，还和周围环境温度求平均值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1584325"/>
            <a:ext cx="12200255" cy="26276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80" y="5197475"/>
            <a:ext cx="10515600" cy="1660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fontScale="90000"/>
          </a:bodyPr>
          <a:p>
            <a:r>
              <a:rPr lang="zh-CN" altLang="en-US"/>
              <a:t>要访问一个多维数组，必须先创建一个表面对象（</a:t>
            </a:r>
            <a:r>
              <a:rPr lang="en-US" altLang="zh-CN"/>
              <a:t>cudaSurfaceObject_t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考虑到多维数组始终是需要通过表面对象来访问的，</a:t>
            </a:r>
            <a:r>
              <a:rPr lang="zh-CN" altLang="en-US">
                <a:sym typeface="+mn-ea"/>
              </a:rPr>
              <a:t>这里我们让表面对象继承自多维数组。</a:t>
            </a:r>
            <a:endParaRPr lang="zh-CN" altLang="en-US"/>
          </a:p>
          <a:p>
            <a:r>
              <a:rPr lang="zh-CN" altLang="en-US"/>
              <a:t>在核函数中可以用</a:t>
            </a:r>
            <a:r>
              <a:rPr lang="en-US" altLang="zh-CN"/>
              <a:t> surf3Dread </a:t>
            </a:r>
            <a:r>
              <a:rPr lang="zh-CN" altLang="en-US"/>
              <a:t>和</a:t>
            </a:r>
            <a:r>
              <a:rPr lang="en-US" altLang="zh-CN"/>
              <a:t> surf3Dwrite </a:t>
            </a:r>
            <a:r>
              <a:rPr lang="zh-CN" altLang="en-US"/>
              <a:t>来读写表面对象中的元素，</a:t>
            </a:r>
            <a:r>
              <a:rPr lang="en-US" altLang="zh-CN"/>
              <a:t>x,y,z </a:t>
            </a:r>
            <a:r>
              <a:rPr lang="zh-CN" altLang="en-US"/>
              <a:t>参数指定要访问元素的坐标，要注意</a:t>
            </a:r>
            <a:r>
              <a:rPr lang="en-US" altLang="zh-CN"/>
              <a:t> x </a:t>
            </a:r>
            <a:r>
              <a:rPr lang="zh-CN" altLang="en-US"/>
              <a:t>必须乘以</a:t>
            </a:r>
            <a:r>
              <a:rPr lang="en-US" altLang="zh-CN"/>
              <a:t> sizeof(</a:t>
            </a:r>
            <a:r>
              <a:rPr lang="zh-CN" altLang="en-US"/>
              <a:t>元素类型</a:t>
            </a:r>
            <a:r>
              <a:rPr lang="en-US" altLang="zh-CN"/>
              <a:t>)</a:t>
            </a:r>
            <a:r>
              <a:rPr lang="zh-CN" altLang="en-US"/>
              <a:t>，否则出错。</a:t>
            </a:r>
            <a:endParaRPr lang="zh-CN" altLang="en-US"/>
          </a:p>
          <a:p>
            <a:r>
              <a:rPr lang="zh-CN" altLang="en-US"/>
              <a:t>这里用了访问者模式（</a:t>
            </a:r>
            <a:r>
              <a:rPr lang="en-US" altLang="zh-CN"/>
              <a:t>Accessor</a:t>
            </a:r>
            <a:r>
              <a:rPr lang="zh-CN" altLang="en-US"/>
              <a:t>，</a:t>
            </a:r>
            <a:r>
              <a:rPr lang="en-US" altLang="zh-CN"/>
              <a:t>GPU </a:t>
            </a:r>
            <a:r>
              <a:rPr lang="zh-CN" altLang="en-US"/>
              <a:t>编程常用）。原来的</a:t>
            </a:r>
            <a:r>
              <a:rPr lang="en-US" altLang="zh-CN"/>
              <a:t> CudaSurface </a:t>
            </a:r>
            <a:r>
              <a:rPr lang="zh-CN" altLang="en-US"/>
              <a:t>管理资源，禁止拷贝。然后单独弄一个访问者类</a:t>
            </a:r>
            <a:r>
              <a:rPr lang="en-US" altLang="zh-CN"/>
              <a:t> CudaSurfaceAccessor</a:t>
            </a:r>
            <a:r>
              <a:rPr lang="zh-CN" altLang="en-US"/>
              <a:t>，不管理资源，仅仅是指向资源的一个弱引用，可以随意拷贝。并</a:t>
            </a:r>
            <a:r>
              <a:rPr lang="zh-CN"/>
              <a:t>把读写访问的方法（</a:t>
            </a:r>
            <a:r>
              <a:rPr lang="en-US" altLang="zh-CN"/>
              <a:t>surf3Dread</a:t>
            </a:r>
            <a:r>
              <a:rPr lang="zh-CN"/>
              <a:t>）定义在访问者类。</a:t>
            </a:r>
            <a:endParaRPr 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改进温度：高温气体往上浮（作为外力来看待）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2686685"/>
            <a:ext cx="11548745" cy="1816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" y="5083175"/>
            <a:ext cx="1163447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结果：更像火焰了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7600" y="1825625"/>
            <a:ext cx="44945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改进颜色场：让</a:t>
            </a:r>
            <a:r>
              <a:rPr lang="en-US" altLang="zh-CN"/>
              <a:t>clr</a:t>
            </a:r>
            <a:r>
              <a:rPr lang="zh-CN" altLang="en-US"/>
              <a:t>作为尘埃密度，密度越高越有向下坠落的趋势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5130" y="2586355"/>
            <a:ext cx="11584940" cy="1685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5594350"/>
            <a:ext cx="11474450" cy="95377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问题：上面的尘埃无止境的飘下来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36670" y="1825625"/>
            <a:ext cx="41370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解决：纹理对象指定为</a:t>
            </a:r>
            <a:r>
              <a:rPr lang="en-US" altLang="zh-CN"/>
              <a:t> cudaAddressModeBorder </a:t>
            </a:r>
            <a:r>
              <a:rPr lang="zh-CN" altLang="en-US"/>
              <a:t>让越界访问自动变</a:t>
            </a:r>
            <a:r>
              <a:rPr lang="en-US" altLang="zh-CN"/>
              <a:t>0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3292475"/>
            <a:ext cx="5181600" cy="141668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67245" y="1825625"/>
            <a:ext cx="28092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可以看到下面烟雾源的形状不太自然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780" y="2856230"/>
            <a:ext cx="6713220" cy="400177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1140"/>
            <a:ext cx="5730240" cy="4086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835" y="0"/>
            <a:ext cx="3606165" cy="28568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226945"/>
            <a:ext cx="10515600" cy="35483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4455" y="1825625"/>
            <a:ext cx="6560820" cy="43516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85110"/>
            <a:ext cx="10515600" cy="24314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599690"/>
            <a:ext cx="10515600" cy="28022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lnSpcReduction="20000"/>
          </a:bodyPr>
          <a:p>
            <a:r>
              <a:rPr lang="zh-CN" altLang="en-US"/>
              <a:t>此外，表面对象还支持自动判断</a:t>
            </a:r>
            <a:r>
              <a:rPr lang="en-US" altLang="zh-CN"/>
              <a:t> x,y,z </a:t>
            </a:r>
            <a:r>
              <a:rPr lang="zh-CN" altLang="en-US"/>
              <a:t>坐标是否越界，</a:t>
            </a:r>
            <a:r>
              <a:rPr lang="en-US" altLang="zh-CN"/>
              <a:t>surf3Dread/write </a:t>
            </a:r>
            <a:r>
              <a:rPr lang="zh-CN" altLang="en-US"/>
              <a:t>的最后一个参数，用于指定出现越界时要采取的行动：</a:t>
            </a:r>
            <a:endParaRPr lang="zh-CN" altLang="en-US"/>
          </a:p>
          <a:p>
            <a:r>
              <a:rPr lang="en-US" altLang="zh-CN"/>
              <a:t>cudaBoundaryModeTrap</a:t>
            </a:r>
            <a:r>
              <a:rPr lang="zh-CN" altLang="en-US"/>
              <a:t>：一旦越界就奔溃。</a:t>
            </a:r>
            <a:endParaRPr lang="zh-CN" altLang="en-US"/>
          </a:p>
          <a:p>
            <a:r>
              <a:rPr lang="en-US" altLang="zh-CN">
                <a:sym typeface="+mn-ea"/>
              </a:rPr>
              <a:t>cudaBoundaryModeClamp</a:t>
            </a:r>
            <a:r>
              <a:rPr lang="zh-CN" altLang="en-US">
                <a:sym typeface="+mn-ea"/>
              </a:rPr>
              <a:t>：越界则把</a:t>
            </a:r>
            <a:r>
              <a:rPr lang="en-US" altLang="zh-CN">
                <a:sym typeface="+mn-ea"/>
              </a:rPr>
              <a:t> xyz </a:t>
            </a:r>
            <a:r>
              <a:rPr lang="zh-CN" altLang="en-US">
                <a:sym typeface="+mn-ea"/>
              </a:rPr>
              <a:t>坐标钳制（</a:t>
            </a:r>
            <a:r>
              <a:rPr lang="en-US" altLang="zh-CN">
                <a:sym typeface="+mn-ea"/>
              </a:rPr>
              <a:t>clamp</a:t>
            </a:r>
            <a:r>
              <a:rPr lang="zh-CN" altLang="en-US">
                <a:sym typeface="+mn-ea"/>
              </a:rPr>
              <a:t>）到原本的数组大小范围内，比如把</a:t>
            </a:r>
            <a:r>
              <a:rPr lang="en-US" altLang="zh-CN">
                <a:sym typeface="+mn-ea"/>
              </a:rPr>
              <a:t> -100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n+100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n-1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cudaBoundaryModeZero</a:t>
            </a:r>
            <a:r>
              <a:rPr lang="zh-CN" altLang="en-US"/>
              <a:t>：对于读来说越界会读取到</a:t>
            </a:r>
            <a:r>
              <a:rPr lang="en-US" altLang="zh-CN"/>
              <a:t>0</a:t>
            </a:r>
            <a:r>
              <a:rPr lang="zh-CN" altLang="en-US"/>
              <a:t>；对于写来说越界会放弃写入，不修改数组中的任何值。</a:t>
            </a:r>
            <a:endParaRPr lang="zh-CN" altLang="en-US"/>
          </a:p>
          <a:p>
            <a:r>
              <a:rPr lang="zh-CN" altLang="en-US"/>
              <a:t>表面对象保障了高效的访存，并且自动判断越界，体现了</a:t>
            </a:r>
            <a:r>
              <a:rPr lang="en-US" altLang="zh-CN"/>
              <a:t> GPU </a:t>
            </a:r>
            <a:r>
              <a:rPr lang="zh-CN" altLang="en-US"/>
              <a:t>作为图形学专业硬件的能力。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412365"/>
            <a:ext cx="10515600" cy="31769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表面对象访问数组是</a:t>
            </a:r>
            <a:r>
              <a:rPr lang="zh-CN" altLang="en-US" b="1">
                <a:sym typeface="+mn-ea"/>
              </a:rPr>
              <a:t>可读</a:t>
            </a:r>
            <a:r>
              <a:rPr lang="zh-CN" altLang="en-US" b="1">
                <a:sym typeface="+mn-ea"/>
              </a:rPr>
              <a:t>可</a:t>
            </a:r>
            <a:r>
              <a:rPr lang="zh-CN" altLang="en-US" b="1">
                <a:sym typeface="+mn-ea"/>
              </a:rPr>
              <a:t>写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。纹理对象也可以访问数组</a:t>
            </a:r>
            <a:r>
              <a:rPr lang="zh-CN" altLang="en-US">
                <a:sym typeface="+mn-ea"/>
              </a:rPr>
              <a:t>，不过是</a:t>
            </a:r>
            <a:r>
              <a:rPr lang="zh-CN" altLang="en-US" b="1">
                <a:sym typeface="+mn-ea"/>
              </a:rPr>
              <a:t>只读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。好处是他可以通过</a:t>
            </a:r>
            <a:r>
              <a:rPr lang="zh-CN" altLang="en-US" b="1"/>
              <a:t>浮点坐标</a:t>
            </a:r>
            <a:r>
              <a:rPr lang="zh-CN" altLang="en-US"/>
              <a:t>来访问，且提供了</a:t>
            </a:r>
            <a:r>
              <a:rPr lang="zh-CN" altLang="en-US" b="1"/>
              <a:t>线性滤波</a:t>
            </a:r>
            <a:r>
              <a:rPr lang="zh-CN" altLang="en-US"/>
              <a:t>的能力。</a:t>
            </a:r>
            <a:endParaRPr lang="zh-CN" altLang="en-US"/>
          </a:p>
          <a:p>
            <a:r>
              <a:rPr lang="zh-CN" altLang="en-US"/>
              <a:t>在核函数中可以通过</a:t>
            </a:r>
            <a:r>
              <a:rPr lang="en-US" altLang="zh-CN"/>
              <a:t> tex3D </a:t>
            </a:r>
            <a:r>
              <a:rPr lang="zh-CN" altLang="en-US"/>
              <a:t>来读取纹理中的值。</a:t>
            </a:r>
            <a:endParaRPr lang="zh-CN" altLang="en-US"/>
          </a:p>
          <a:p>
            <a:r>
              <a:rPr lang="zh-CN" altLang="en-US"/>
              <a:t>之所以纹理是因为</a:t>
            </a:r>
            <a:r>
              <a:rPr lang="en-US" altLang="zh-CN"/>
              <a:t> GPU </a:t>
            </a:r>
            <a:r>
              <a:rPr lang="zh-CN" altLang="en-US"/>
              <a:t>一开始是渲染图形的专用硬件，会用到一些贴图等，这就是二维的纹理。</a:t>
            </a:r>
            <a:endParaRPr lang="zh-CN" altLang="en-US"/>
          </a:p>
          <a:p>
            <a:r>
              <a:rPr lang="zh-CN" altLang="en-US"/>
              <a:t>当输入的浮点坐标不是整数时，由</a:t>
            </a:r>
            <a:r>
              <a:rPr lang="en-US" altLang="zh-CN"/>
              <a:t> GPU </a:t>
            </a:r>
            <a:r>
              <a:rPr lang="zh-CN" altLang="en-US"/>
              <a:t>硬件提供双线性插值（</a:t>
            </a:r>
            <a:r>
              <a:rPr lang="en-US" altLang="zh-CN"/>
              <a:t>bilerp</a:t>
            </a:r>
            <a:r>
              <a:rPr lang="zh-CN" altLang="en-US"/>
              <a:t>），比手写的高效许多。</a:t>
            </a:r>
            <a:endParaRPr lang="zh-CN" altLang="en-US"/>
          </a:p>
          <a:p>
            <a:r>
              <a:rPr lang="zh-CN" altLang="en-US"/>
              <a:t>当然如果是三维数组，那就是三维纹理对象，访问时是提供三线性插值（</a:t>
            </a:r>
            <a:r>
              <a:rPr lang="en-US" altLang="zh-CN"/>
              <a:t>trilerp</a:t>
            </a:r>
            <a:r>
              <a:rPr lang="zh-CN" altLang="en-US"/>
              <a:t>）的。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烟雾仿真系统：封装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410" y="1825625"/>
            <a:ext cx="3481070" cy="4351655"/>
          </a:xfrm>
        </p:spPr>
        <p:txBody>
          <a:bodyPr/>
          <a:p>
            <a:r>
              <a:rPr lang="zh-CN" altLang="en-US"/>
              <a:t>我们统一通过</a:t>
            </a:r>
            <a:r>
              <a:rPr lang="en-US" altLang="zh-CN"/>
              <a:t> unique_ptr </a:t>
            </a:r>
            <a:r>
              <a:rPr lang="zh-CN" altLang="en-US"/>
              <a:t>来管理对象，这样尽管</a:t>
            </a:r>
            <a:r>
              <a:rPr lang="en-US" altLang="zh-CN"/>
              <a:t> CudaSurface </a:t>
            </a:r>
            <a:r>
              <a:rPr lang="zh-CN" altLang="en-US"/>
              <a:t>对象是不可移动的，我们仍可以通过移动其指针的方式来实现双缓冲（</a:t>
            </a:r>
            <a:r>
              <a:rPr lang="en-US" altLang="zh-CN"/>
              <a:t>std::swap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3384</Words>
  <Application>WPS Presentation</Application>
  <PresentationFormat>宽屏</PresentationFormat>
  <Paragraphs>172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MathJax_Vector</vt:lpstr>
      <vt:lpstr>SimSun</vt:lpstr>
      <vt:lpstr>Office Theme</vt:lpstr>
      <vt:lpstr>CUDA C++ 流体仿真实战</vt:lpstr>
      <vt:lpstr>PowerPoint 演示文稿</vt:lpstr>
      <vt:lpstr>CUDA 纹理对象</vt:lpstr>
      <vt:lpstr>CUDA 多维数组：封装</vt:lpstr>
      <vt:lpstr>CUDA 表面对象：封装</vt:lpstr>
      <vt:lpstr>CUDA 表面对象：封装</vt:lpstr>
      <vt:lpstr>CUDA 纹理对象：封装</vt:lpstr>
      <vt:lpstr>烟雾仿真系统：封装</vt:lpstr>
      <vt:lpstr>对流部分</vt:lpstr>
      <vt:lpstr>对流部分：计算对流后位置（RK3）</vt:lpstr>
      <vt:lpstr>对流部分：根据对流后位置重新采样</vt:lpstr>
      <vt:lpstr>对流部分：最终实现</vt:lpstr>
      <vt:lpstr>投影部分</vt:lpstr>
      <vt:lpstr>投影部分</vt:lpstr>
      <vt:lpstr>投影部分：求速度的散度</vt:lpstr>
      <vt:lpstr>投影部分：jacobi迭代求解压强</vt:lpstr>
      <vt:lpstr>投影部分：速度减去压强的梯度</vt:lpstr>
      <vt:lpstr>投影部分：初步实现</vt:lpstr>
      <vt:lpstr>投影部分：计算未消除的散度</vt:lpstr>
      <vt:lpstr>多重网格法</vt:lpstr>
      <vt:lpstr>投影部分：多重网格实现</vt:lpstr>
      <vt:lpstr>投影部分：红黑高斯</vt:lpstr>
      <vt:lpstr>投影部分：计算残差</vt:lpstr>
      <vt:lpstr>投影部分：缩小一倍</vt:lpstr>
      <vt:lpstr>投影部分：清零数组</vt:lpstr>
      <vt:lpstr>投影部分：扩大一倍</vt:lpstr>
      <vt:lpstr>创建与导出</vt:lpstr>
      <vt:lpstr>主函数：创建场景</vt:lpstr>
      <vt:lpstr>导出 VDB：调用接口</vt:lpstr>
      <vt:lpstr>导出 VDB：分离实现</vt:lpstr>
      <vt:lpstr>CMake：使用 CUDA 编译器，链接 OpenVDB</vt:lpstr>
      <vt:lpstr>在 Blender 中查看导出的结果</vt:lpstr>
      <vt:lpstr>边界条件</vt:lpstr>
      <vt:lpstr>边界条件：初始化</vt:lpstr>
      <vt:lpstr>边界条件：添加判断边界的版本</vt:lpstr>
      <vt:lpstr>边界条件：仅在第一层额外判断边界条件</vt:lpstr>
      <vt:lpstr>进一步改进 VDB 导出：支持导出多个网格，并指定名称</vt:lpstr>
      <vt:lpstr>进一步改进 VDB 导出：P-IMPL 模式</vt:lpstr>
      <vt:lpstr>进一步改进 VDB 导出：F-IMPL 模式</vt:lpstr>
      <vt:lpstr>Blender 渲染结果</vt:lpstr>
      <vt:lpstr>改进</vt:lpstr>
      <vt:lpstr>改进边界条件：外部边界流出而不是反弹，内部边界可以流出速度</vt:lpstr>
      <vt:lpstr>Blender 中调整一下材质</vt:lpstr>
      <vt:lpstr>Blender 中调整一下材质</vt:lpstr>
      <vt:lpstr>改进对流：让烟雾随时间逐渐褪色</vt:lpstr>
      <vt:lpstr>改进对流：让烟雾随时间逐渐褪色</vt:lpstr>
      <vt:lpstr>改进褪色：不是褪色density，而是褪色temperature</vt:lpstr>
      <vt:lpstr>改进褪色：不是褪色density，而是褪色temperature</vt:lpstr>
      <vt:lpstr>改进褪色：不是单纯地乘以decayRate，而是和周围环境温度求平均值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可以看到下面烟雾源的形状不太自然</vt:lpstr>
      <vt:lpstr>解决：让 bound 为浮点类型，即有符号距离场，并根据sdf从-1到0插值</vt:lpstr>
      <vt:lpstr>解决：让 bound 为浮点类型，即有符号距离场，并根据sdf从-1到0插值</vt:lpstr>
      <vt:lpstr>解决：让边界为浮点数组，即有符号距离场，并根据sdf从-1到0插值</vt:lpstr>
      <vt:lpstr>解决：让边界为浮点数组，即有符号距离场，并根据sdf从-1到0插值</vt:lpstr>
      <vt:lpstr>解决：让边界为浮点数组，即有符号距离场，并根据sdf从-1到0插值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153</cp:revision>
  <dcterms:created xsi:type="dcterms:W3CDTF">2022-02-04T06:52:59Z</dcterms:created>
  <dcterms:modified xsi:type="dcterms:W3CDTF">2022-02-04T06:52:59Z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